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57" r:id="rId3"/>
    <p:sldId id="330" r:id="rId4"/>
    <p:sldId id="340" r:id="rId5"/>
    <p:sldId id="332" r:id="rId6"/>
    <p:sldId id="341" r:id="rId7"/>
    <p:sldId id="349" r:id="rId8"/>
    <p:sldId id="342" r:id="rId9"/>
    <p:sldId id="336" r:id="rId10"/>
    <p:sldId id="337" r:id="rId11"/>
    <p:sldId id="343" r:id="rId12"/>
    <p:sldId id="344" r:id="rId13"/>
    <p:sldId id="315" r:id="rId14"/>
    <p:sldId id="345" r:id="rId15"/>
    <p:sldId id="346" r:id="rId16"/>
    <p:sldId id="347" r:id="rId17"/>
    <p:sldId id="348" r:id="rId18"/>
    <p:sldId id="350" r:id="rId19"/>
    <p:sldId id="351" r:id="rId20"/>
    <p:sldId id="352" r:id="rId21"/>
    <p:sldId id="353" r:id="rId22"/>
    <p:sldId id="354" r:id="rId23"/>
    <p:sldId id="355" r:id="rId24"/>
    <p:sldId id="314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7" autoAdjust="0"/>
    <p:restoredTop sz="94660"/>
  </p:normalViewPr>
  <p:slideViewPr>
    <p:cSldViewPr>
      <p:cViewPr>
        <p:scale>
          <a:sx n="70" d="100"/>
          <a:sy n="70" d="100"/>
        </p:scale>
        <p:origin x="-918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27/01/2020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</a:t>
            </a:r>
            <a:r>
              <a:rPr lang="fr-FR" dirty="0" smtClean="0"/>
              <a:t>13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N°8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1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fr-FR" sz="5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0;</m:t>
                        </m:r>
                        <m:r>
                          <a:rPr lang="fr-FR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</m:d>
                  </m:oMath>
                </a14:m>
                <a:r>
                  <a:rPr lang="fr-FR" sz="5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et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5600" b="0" i="1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fr-FR" sz="5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5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alors  </a:t>
                </a:r>
                <a14:m>
                  <m:oMath xmlns:m="http://schemas.openxmlformats.org/officeDocument/2006/math"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 algn="ctr">
                  <a:buNone/>
                </a:pPr>
                <a:endParaRPr lang="fr-FR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 l="-1235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650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N°9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fr-FR" sz="5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fr-FR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;0</m:t>
                        </m:r>
                      </m:e>
                    </m:d>
                  </m:oMath>
                </a14:m>
                <a:r>
                  <a:rPr lang="fr-FR" sz="5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et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5600" b="0" i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5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56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5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5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5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alors  </a:t>
                </a:r>
                <a14:m>
                  <m:oMath xmlns:m="http://schemas.openxmlformats.org/officeDocument/2006/math"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 algn="ctr">
                  <a:buNone/>
                </a:pPr>
                <a:endParaRPr lang="fr-FR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 l="-1579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66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N°10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fr-FR" sz="13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4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54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5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5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alors  </a:t>
                </a:r>
                <a14:m>
                  <m:oMath xmlns:m="http://schemas.openxmlformats.org/officeDocument/2006/math"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 algn="ctr">
                  <a:buNone/>
                </a:pPr>
                <a:endParaRPr lang="fr-FR" sz="11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 l="-549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170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N°1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1000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6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100°</m:t>
                    </m:r>
                  </m:oMath>
                </a14:m>
                <a:r>
                  <a:rPr lang="fr-FR" sz="6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correspond-il à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6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fr-FR" sz="6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fr-FR" sz="6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66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rad ?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blipFill rotWithShape="1">
                <a:blip r:embed="rId2"/>
                <a:stretch>
                  <a:fillRect r="-69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itre 1"/>
              <p:cNvSpPr txBox="1">
                <a:spLocks/>
              </p:cNvSpPr>
              <p:nvPr/>
            </p:nvSpPr>
            <p:spPr>
              <a:xfrm>
                <a:off x="6361" y="5238328"/>
                <a:ext cx="9144000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 fontScale="92500"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rad</m:t>
                      </m:r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×180°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=5</m:t>
                      </m:r>
                      <m:r>
                        <a:rPr lang="fr-FR" sz="40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×20°=100°</m:t>
                      </m:r>
                    </m:oMath>
                  </m:oMathPara>
                </a14:m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" y="5238328"/>
                <a:ext cx="9144000" cy="1143000"/>
              </a:xfrm>
              <a:prstGeom prst="rect">
                <a:avLst/>
              </a:prstGeom>
              <a:blipFill rotWithShape="1">
                <a:blip r:embed="rId3"/>
                <a:stretch>
                  <a:fillRect b="-5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92D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OUI</a:t>
            </a:r>
            <a:endParaRPr lang="fr-FR" sz="5400" b="1" dirty="0">
              <a:solidFill>
                <a:srgbClr val="92D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96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N°2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100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6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72°</m:t>
                    </m:r>
                  </m:oMath>
                </a14:m>
                <a:r>
                  <a:rPr lang="fr-FR" sz="6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correspond-il </a:t>
                </a:r>
                <a:r>
                  <a:rPr lang="fr-FR" sz="6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à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fr-FR" sz="6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fr-FR" sz="6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6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rad ?</a:t>
                </a:r>
                <a:endParaRPr lang="fr-FR" sz="66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blipFill rotWithShape="1">
                <a:blip r:embed="rId2"/>
                <a:stretch>
                  <a:fillRect r="-549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itre 1"/>
              <p:cNvSpPr txBox="1">
                <a:spLocks/>
              </p:cNvSpPr>
              <p:nvPr/>
            </p:nvSpPr>
            <p:spPr>
              <a:xfrm>
                <a:off x="6361" y="5238328"/>
                <a:ext cx="9144000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 fontScale="92500"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sty m:val="p"/>
                        </m:rP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rad</m:t>
                      </m:r>
                      <m: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000" b="0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×180°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r>
                        <a:rPr lang="fr-FR" sz="40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×36°=108°</m:t>
                      </m:r>
                    </m:oMath>
                  </m:oMathPara>
                </a14:m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" y="5238328"/>
                <a:ext cx="9144000" cy="1143000"/>
              </a:xfrm>
              <a:prstGeom prst="rect">
                <a:avLst/>
              </a:prstGeom>
              <a:blipFill rotWithShape="1">
                <a:blip r:embed="rId3"/>
                <a:stretch>
                  <a:fillRect b="-5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92D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NON</a:t>
            </a:r>
            <a:endParaRPr lang="fr-FR" sz="5400" b="1" dirty="0">
              <a:solidFill>
                <a:srgbClr val="92D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58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N°3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fr-FR" sz="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Les </a:t>
                </a:r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nombres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19</m:t>
                        </m:r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sont-ils deux mesures 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radians 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d’un </a:t>
                </a:r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même angle 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?</a:t>
                </a:r>
                <a:endParaRPr lang="fr-FR" sz="6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blipFill rotWithShape="1">
                <a:blip r:embed="rId2"/>
                <a:stretch>
                  <a:fillRect l="-206" r="-137" b="-5671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re 1"/>
              <p:cNvSpPr txBox="1">
                <a:spLocks/>
              </p:cNvSpPr>
              <p:nvPr/>
            </p:nvSpPr>
            <p:spPr>
              <a:xfrm>
                <a:off x="6361" y="5238328"/>
                <a:ext cx="5285719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 fontScale="92500"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19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15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r>
                        <a:rPr lang="fr-FR" sz="4000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fr-FR" sz="40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" y="5238328"/>
                <a:ext cx="5285719" cy="1143000"/>
              </a:xfrm>
              <a:prstGeom prst="rect">
                <a:avLst/>
              </a:prstGeom>
              <a:blipFill rotWithShape="1">
                <a:blip r:embed="rId3"/>
                <a:stretch>
                  <a:fillRect b="-5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re 1"/>
              <p:cNvSpPr txBox="1">
                <a:spLocks/>
              </p:cNvSpPr>
              <p:nvPr/>
            </p:nvSpPr>
            <p:spPr>
              <a:xfrm>
                <a:off x="5148063" y="5238328"/>
                <a:ext cx="3672409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 fontScale="92500" lnSpcReduction="10000"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fr-FR" sz="4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Ce n’est pas un multiple de 2</a:t>
                </a:r>
                <a14:m>
                  <m:oMath xmlns:m="http://schemas.openxmlformats.org/officeDocument/2006/math">
                    <m:r>
                      <a:rPr lang="fr-FR" sz="400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𝜋</m:t>
                    </m:r>
                    <m:r>
                      <a:rPr lang="fr-FR" sz="40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3" y="5238328"/>
                <a:ext cx="3672409" cy="1143000"/>
              </a:xfrm>
              <a:prstGeom prst="rect">
                <a:avLst/>
              </a:prstGeom>
              <a:blipFill rotWithShape="1">
                <a:blip r:embed="rId4"/>
                <a:stretch>
                  <a:fillRect t="-5851" r="-663" b="-244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92D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NON</a:t>
            </a:r>
            <a:endParaRPr lang="fr-FR" sz="5400" b="1" dirty="0">
              <a:solidFill>
                <a:srgbClr val="92D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70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N°4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fr-FR" sz="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Les </a:t>
                </a:r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nombres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/>
                            <a:ea typeface="Cambria Math" panose="02040503050406030204" pitchFamily="18" charset="0"/>
                          </a:rPr>
                          <m:t>44</m:t>
                        </m:r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sont-ils deux mesures 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radians 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d’un </a:t>
                </a:r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même angle 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?</a:t>
                </a:r>
                <a:endParaRPr lang="fr-FR" sz="6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blipFill rotWithShape="1">
                <a:blip r:embed="rId2"/>
                <a:stretch>
                  <a:fillRect l="-206" r="-137" b="-5482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re 1"/>
              <p:cNvSpPr txBox="1">
                <a:spLocks/>
              </p:cNvSpPr>
              <p:nvPr/>
            </p:nvSpPr>
            <p:spPr>
              <a:xfrm>
                <a:off x="6361" y="5238328"/>
                <a:ext cx="5285719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 fontScale="92500"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44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40</m:t>
                          </m:r>
                          <m:r>
                            <a:rPr lang="fr-FR" sz="4000" b="0" i="1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=8</m:t>
                      </m:r>
                      <m:r>
                        <a:rPr lang="fr-FR" sz="4000" i="1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fr-FR" sz="40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" y="5238328"/>
                <a:ext cx="5285719" cy="1143000"/>
              </a:xfrm>
              <a:prstGeom prst="rect">
                <a:avLst/>
              </a:prstGeom>
              <a:blipFill rotWithShape="1">
                <a:blip r:embed="rId3"/>
                <a:stretch>
                  <a:fillRect b="-5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re 1"/>
              <p:cNvSpPr txBox="1">
                <a:spLocks/>
              </p:cNvSpPr>
              <p:nvPr/>
            </p:nvSpPr>
            <p:spPr>
              <a:xfrm>
                <a:off x="5148063" y="5238328"/>
                <a:ext cx="3672409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 fontScale="92500" lnSpcReduction="10000"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fr-FR" sz="4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C’est un multiple de 2</a:t>
                </a:r>
                <a14:m>
                  <m:oMath xmlns:m="http://schemas.openxmlformats.org/officeDocument/2006/math">
                    <m:r>
                      <a:rPr lang="fr-FR" sz="400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𝜋</m:t>
                    </m:r>
                    <m:r>
                      <a:rPr lang="fr-FR" sz="4000" b="0" i="1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3" y="5238328"/>
                <a:ext cx="3672409" cy="1143000"/>
              </a:xfrm>
              <a:prstGeom prst="rect">
                <a:avLst/>
              </a:prstGeom>
              <a:blipFill rotWithShape="1">
                <a:blip r:embed="rId4"/>
                <a:stretch>
                  <a:fillRect l="-3648" t="-5851" r="-6136" b="-244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92D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OUI</a:t>
            </a:r>
            <a:endParaRPr lang="fr-FR" sz="5400" b="1" dirty="0">
              <a:solidFill>
                <a:srgbClr val="92D05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8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62939009-507F-4364-B029-4E4010825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1088" y="1812153"/>
            <a:ext cx="4248463" cy="428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N°5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1844824"/>
                <a:ext cx="4644008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2800" dirty="0" smtClean="0">
                  <a:latin typeface="Cambria Math"/>
                  <a:ea typeface="Cambria Math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d>
                      <m:d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e>
                    </m:d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>
                  <a:buNone/>
                </a:pPr>
                <a:endParaRPr lang="fr-FR" sz="1000" dirty="0" smtClean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1844824"/>
                <a:ext cx="4644008" cy="3168352"/>
              </a:xfrm>
              <a:blipFill rotWithShape="1">
                <a:blip r:embed="rId3"/>
                <a:stretch>
                  <a:fillRect r="-4540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re 1"/>
              <p:cNvSpPr txBox="1">
                <a:spLocks/>
              </p:cNvSpPr>
              <p:nvPr/>
            </p:nvSpPr>
            <p:spPr>
              <a:xfrm>
                <a:off x="6361" y="5238328"/>
                <a:ext cx="5285719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 fontScale="70000" lnSpcReduction="20000"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c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os</m:t>
                      </m:r>
                      <m:d>
                        <m:d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  <m:r>
                                <a:rPr lang="fr-FR" sz="4000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d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cos</m:t>
                      </m:r>
                      <m:d>
                        <m:d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4000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d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" y="5238328"/>
                <a:ext cx="5285719" cy="1143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7005320" y="274638"/>
                <a:ext cx="1815152" cy="1514024"/>
              </a:xfrm>
              <a:prstGeom prst="wedgeRectCallout">
                <a:avLst>
                  <a:gd name="adj1" fmla="val -128021"/>
                  <a:gd name="adj2" fmla="val 186912"/>
                </a:avLst>
              </a:prstGeom>
              <a:solidFill>
                <a:schemeClr val="bg1"/>
              </a:solidFill>
              <a:ln w="381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solidFill>
                            <a:srgbClr val="92D050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000" b="1" i="1" smtClean="0">
                              <a:solidFill>
                                <a:srgbClr val="92D05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4000" b="1" i="1" smtClean="0">
                                  <a:solidFill>
                                    <a:srgbClr val="92D05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000" b="1" i="1" smtClean="0">
                                  <a:solidFill>
                                    <a:srgbClr val="92D05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</m:e>
                          </m:rad>
                        </m:num>
                        <m:den>
                          <m:r>
                            <a:rPr lang="fr-FR" sz="4000" b="1" i="1" smtClean="0">
                              <a:solidFill>
                                <a:srgbClr val="92D05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fr-FR" sz="4000" b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5320" y="274638"/>
                <a:ext cx="1815152" cy="1514024"/>
              </a:xfrm>
              <a:prstGeom prst="wedgeRectCallout">
                <a:avLst>
                  <a:gd name="adj1" fmla="val -128021"/>
                  <a:gd name="adj2" fmla="val 186912"/>
                </a:avLst>
              </a:prstGeom>
              <a:blipFill rotWithShape="1">
                <a:blip r:embed="rId5"/>
                <a:stretch>
                  <a:fillRect/>
                </a:stretch>
              </a:blipFill>
              <a:ln w="381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cteur droit 8"/>
          <p:cNvCxnSpPr/>
          <p:nvPr/>
        </p:nvCxnSpPr>
        <p:spPr>
          <a:xfrm flipV="1">
            <a:off x="5508104" y="3933056"/>
            <a:ext cx="0" cy="792000"/>
          </a:xfrm>
          <a:prstGeom prst="line">
            <a:avLst/>
          </a:prstGeom>
          <a:ln w="50800">
            <a:solidFill>
              <a:srgbClr val="FF99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flipV="1">
            <a:off x="8352000" y="3168000"/>
            <a:ext cx="0" cy="756000"/>
          </a:xfrm>
          <a:prstGeom prst="line">
            <a:avLst/>
          </a:prstGeom>
          <a:ln w="50800">
            <a:solidFill>
              <a:srgbClr val="FF99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83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2DBA79B2-01AD-4D45-AF15-D1ADF408E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3336" y="1881192"/>
            <a:ext cx="4173160" cy="428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N°6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1844824"/>
                <a:ext cx="4644008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2800" dirty="0" smtClean="0">
                  <a:latin typeface="Cambria Math"/>
                  <a:ea typeface="Cambria Math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</m:t>
                    </m:r>
                    <m:r>
                      <m:rPr>
                        <m:sty m:val="p"/>
                      </m:rPr>
                      <a:rPr lang="fr-FR" sz="5400" b="0" i="0" smtClean="0">
                        <a:latin typeface="Cambria Math"/>
                        <a:ea typeface="Cambria Math" panose="02040503050406030204" pitchFamily="18" charset="0"/>
                      </a:rPr>
                      <m:t>in</m:t>
                    </m:r>
                    <m:d>
                      <m:d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b="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b="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>
                  <a:buNone/>
                </a:pPr>
                <a:endParaRPr lang="fr-FR" sz="1000" dirty="0" smtClean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1844824"/>
                <a:ext cx="4644008" cy="3168352"/>
              </a:xfrm>
              <a:blipFill rotWithShape="1">
                <a:blip r:embed="rId3"/>
                <a:stretch>
                  <a:fillRect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re 1"/>
              <p:cNvSpPr txBox="1">
                <a:spLocks/>
              </p:cNvSpPr>
              <p:nvPr/>
            </p:nvSpPr>
            <p:spPr>
              <a:xfrm>
                <a:off x="6361" y="5238328"/>
                <a:ext cx="5285719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 fontScale="77500" lnSpcReduction="20000"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in</m:t>
                      </m:r>
                      <m:d>
                        <m:d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  <m:r>
                                <a:rPr lang="fr-FR" sz="4000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fr-FR" sz="4000" b="0" i="0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sin</m:t>
                      </m:r>
                      <m:d>
                        <m:d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4000" b="0" i="1" smtClean="0"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fr-FR" sz="4000" b="0" i="1" smtClean="0">
                          <a:latin typeface="Cambria Math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000" b="0" i="1" smtClean="0"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>
                            <a:rPr lang="fr-FR" sz="4000" b="0" i="1" smtClean="0"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000" b="0" i="1" smtClean="0">
                          <a:latin typeface="Cambria Math"/>
                          <a:ea typeface="Cambria Math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" y="5238328"/>
                <a:ext cx="5285719" cy="1143000"/>
              </a:xfrm>
              <a:prstGeom prst="rect">
                <a:avLst/>
              </a:prstGeom>
              <a:blipFill rotWithShape="1">
                <a:blip r:embed="rId4"/>
                <a:stretch>
                  <a:fillRect b="-53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7005320" y="274638"/>
                <a:ext cx="1815152" cy="1514024"/>
              </a:xfrm>
              <a:prstGeom prst="wedgeRectCallout">
                <a:avLst>
                  <a:gd name="adj1" fmla="val -55510"/>
                  <a:gd name="adj2" fmla="val 269269"/>
                </a:avLst>
              </a:prstGeom>
              <a:solidFill>
                <a:schemeClr val="bg1"/>
              </a:solidFill>
              <a:ln w="381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solidFill>
                            <a:srgbClr val="92D050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000" b="1" i="1" smtClean="0">
                              <a:solidFill>
                                <a:srgbClr val="92D05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4000" b="1" i="1" smtClean="0">
                                  <a:solidFill>
                                    <a:srgbClr val="92D05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4000" b="1" i="1" smtClean="0">
                                  <a:solidFill>
                                    <a:srgbClr val="92D05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e>
                          </m:rad>
                        </m:num>
                        <m:den>
                          <m:r>
                            <a:rPr lang="fr-FR" sz="4000" b="1" i="1" smtClean="0">
                              <a:solidFill>
                                <a:srgbClr val="92D05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fr-FR" sz="4000" b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5320" y="274638"/>
                <a:ext cx="1815152" cy="1514024"/>
              </a:xfrm>
              <a:prstGeom prst="wedgeRectCallout">
                <a:avLst>
                  <a:gd name="adj1" fmla="val -55510"/>
                  <a:gd name="adj2" fmla="val 269269"/>
                </a:avLst>
              </a:prstGeom>
              <a:blipFill rotWithShape="1">
                <a:blip r:embed="rId5"/>
                <a:stretch>
                  <a:fillRect/>
                </a:stretch>
              </a:blipFill>
              <a:ln w="381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Connecteur droit 9"/>
          <p:cNvCxnSpPr/>
          <p:nvPr/>
        </p:nvCxnSpPr>
        <p:spPr>
          <a:xfrm flipH="1">
            <a:off x="6912000" y="5148000"/>
            <a:ext cx="1116000" cy="0"/>
          </a:xfrm>
          <a:prstGeom prst="line">
            <a:avLst/>
          </a:prstGeom>
          <a:ln w="50800">
            <a:solidFill>
              <a:srgbClr val="FF99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flipH="1">
            <a:off x="6912000" y="2880000"/>
            <a:ext cx="1116000" cy="0"/>
          </a:xfrm>
          <a:prstGeom prst="line">
            <a:avLst/>
          </a:prstGeom>
          <a:ln w="50800">
            <a:solidFill>
              <a:srgbClr val="FF99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96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27363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altLang="fr-FR" sz="48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Tracer sur sa feuille un cercle trigonométrique puis répondre aux questions suivantes.</a:t>
            </a:r>
          </a:p>
        </p:txBody>
      </p:sp>
    </p:spTree>
    <p:extLst>
      <p:ext uri="{BB962C8B-B14F-4D97-AF65-F5344CB8AC3E}">
        <p14:creationId xmlns:p14="http://schemas.microsoft.com/office/powerpoint/2010/main" val="197722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N°7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36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5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e>
                      <m:sup>
                        <m:r>
                          <a:rPr lang="fr-FR" sz="5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11</m:t>
                            </m:r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fr-FR" sz="5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5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fr-FR" sz="5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11</m:t>
                            </m:r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fr-FR" sz="5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>
                  <a:buNone/>
                </a:pPr>
                <a:endParaRPr lang="fr-FR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1844824"/>
                <a:ext cx="8820472" cy="3168352"/>
              </a:xfrm>
              <a:blipFill rotWithShape="1">
                <a:blip r:embed="rId2"/>
                <a:stretch>
                  <a:fillRect r="-206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re 1"/>
              <p:cNvSpPr txBox="1">
                <a:spLocks/>
              </p:cNvSpPr>
              <p:nvPr/>
            </p:nvSpPr>
            <p:spPr>
              <a:xfrm>
                <a:off x="6361" y="5238328"/>
                <a:ext cx="9144000" cy="1143000"/>
              </a:xfrm>
              <a:prstGeom prst="rect">
                <a:avLst/>
              </a:prstGeom>
            </p:spPr>
            <p:txBody>
              <a:bodyPr vert="horz" lIns="0" rIns="0" bIns="0" anchor="b">
                <a:normAutofit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5000" b="0" kern="1200">
                    <a:ln>
                      <a:noFill/>
                    </a:ln>
                    <a:solidFill>
                      <a:schemeClr val="tx2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/>
                <a:r>
                  <a:rPr lang="fr-FR" sz="4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Pour tout réel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latin typeface="Cambria Math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sz="4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e>
                      <m:sup>
                        <m:r>
                          <a:rPr lang="fr-FR" sz="40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400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40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latin typeface="Cambria Math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fr-FR" sz="40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4000" b="0" i="0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sin</m:t>
                        </m:r>
                      </m:e>
                      <m:sup>
                        <m:r>
                          <a:rPr lang="fr-FR" sz="40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40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latin typeface="Cambria Math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endParaRPr lang="fr-FR" sz="4000" b="0" dirty="0" smtClean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fr-FR" sz="2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itr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" y="5238328"/>
                <a:ext cx="9144000" cy="1143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7956376" y="2780928"/>
                <a:ext cx="936104" cy="792088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6600" b="1" i="0" smtClean="0">
                          <a:solidFill>
                            <a:srgbClr val="92D050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fr-FR" sz="6600" b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376" y="2780928"/>
                <a:ext cx="936104" cy="792088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blipFill rotWithShape="1">
                <a:blip r:embed="rId4"/>
                <a:stretch>
                  <a:fillRect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996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N°8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4644008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fr-FR" sz="1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Si </a:t>
                </a:r>
                <a14:m>
                  <m:oMath xmlns:m="http://schemas.openxmlformats.org/officeDocument/2006/math"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fr-FR" sz="52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0;</m:t>
                        </m:r>
                        <m:r>
                          <a:rPr lang="fr-FR" sz="5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</m:d>
                  </m:oMath>
                </a14:m>
                <a:r>
                  <a:rPr lang="fr-FR" sz="5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fr-FR" sz="5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et </a:t>
                </a:r>
                <a14:m>
                  <m:oMath xmlns:m="http://schemas.openxmlformats.org/officeDocument/2006/math">
                    <m:r>
                      <a:rPr lang="fr-FR" sz="5200" b="0" i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52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5200" b="0" i="1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fr-FR" sz="52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5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fr-FR" sz="5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alors  </a:t>
                </a:r>
                <a14:m>
                  <m:oMath xmlns:m="http://schemas.openxmlformats.org/officeDocument/2006/math"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52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…</a:t>
                </a:r>
              </a:p>
              <a:p>
                <a:pPr marL="0" indent="0" algn="ctr">
                  <a:buNone/>
                </a:pPr>
                <a:endParaRPr lang="fr-FR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4644008" cy="3168352"/>
              </a:xfrm>
              <a:blipFill rotWithShape="1">
                <a:blip r:embed="rId2"/>
                <a:stretch>
                  <a:fillRect b="-3592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62939009-507F-4364-B029-4E4010825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1088" y="1812153"/>
            <a:ext cx="4248463" cy="428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4"/>
          <p:cNvCxnSpPr/>
          <p:nvPr/>
        </p:nvCxnSpPr>
        <p:spPr>
          <a:xfrm flipV="1">
            <a:off x="6120000" y="2520000"/>
            <a:ext cx="0" cy="1440000"/>
          </a:xfrm>
          <a:prstGeom prst="line">
            <a:avLst/>
          </a:prstGeom>
          <a:ln w="50800">
            <a:solidFill>
              <a:srgbClr val="FF99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059832" y="4365104"/>
                <a:ext cx="936104" cy="792088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1" i="1" smtClean="0">
                              <a:solidFill>
                                <a:srgbClr val="92D05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1" i="1" smtClean="0">
                              <a:solidFill>
                                <a:srgbClr val="92D05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000" b="1" i="1" smtClean="0">
                              <a:solidFill>
                                <a:srgbClr val="92D050"/>
                              </a:solidFill>
                              <a:latin typeface="Cambria Math"/>
                              <a:ea typeface="Cambria Math"/>
                            </a:rPr>
                            <m:t>𝝅</m:t>
                          </m:r>
                        </m:num>
                        <m:den>
                          <m:r>
                            <a:rPr lang="fr-FR" sz="4000" b="1" i="1" smtClean="0">
                              <a:solidFill>
                                <a:srgbClr val="92D050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fr-FR" sz="4000" b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4365104"/>
                <a:ext cx="936104" cy="792088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blipFill rotWithShape="1">
                <a:blip r:embed="rId4"/>
                <a:stretch>
                  <a:fillRect t="-12977" b="-21374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5580112" y="3996000"/>
                <a:ext cx="936104" cy="513704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rgbClr val="FF9933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fr-FR" sz="3200" b="1" i="1" smtClean="0">
                          <a:solidFill>
                            <a:srgbClr val="FF9933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rgbClr val="FF9933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fr-FR" sz="3200" b="1" i="1" smtClean="0">
                          <a:solidFill>
                            <a:srgbClr val="FF9933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fr-FR" sz="3200" b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3996000"/>
                <a:ext cx="936104" cy="513704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blipFill rotWithShape="1">
                <a:blip r:embed="rId5"/>
                <a:stretch>
                  <a:fillRect l="-194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rc 6"/>
          <p:cNvSpPr/>
          <p:nvPr/>
        </p:nvSpPr>
        <p:spPr>
          <a:xfrm>
            <a:off x="5328000" y="2304000"/>
            <a:ext cx="3240359" cy="3119624"/>
          </a:xfrm>
          <a:prstGeom prst="arc">
            <a:avLst>
              <a:gd name="adj1" fmla="val 10679427"/>
              <a:gd name="adj2" fmla="val 144659"/>
            </a:avLst>
          </a:prstGeom>
          <a:ln w="63500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99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N°9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4644008" cy="3240360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fr-FR" sz="1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Si </a:t>
                </a:r>
                <a14:m>
                  <m:oMath xmlns:m="http://schemas.openxmlformats.org/officeDocument/2006/math"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fr-FR" sz="52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200" b="0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200" b="0" i="1" smtClean="0">
                            <a:latin typeface="Cambria Math"/>
                            <a:ea typeface="Cambria Math"/>
                          </a:rPr>
                          <m:t>𝜋</m:t>
                        </m:r>
                        <m:r>
                          <a:rPr lang="fr-FR" sz="5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r>
                          <a:rPr lang="fr-FR" sz="5200" b="0" i="1" smtClean="0">
                            <a:latin typeface="Cambria Math"/>
                            <a:ea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fr-FR" sz="5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fr-FR" sz="5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2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5200" b="0" i="1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52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fr-FR" sz="520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fr-FR" sz="5200" b="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fr-FR" sz="5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5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fr-FR" sz="5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alors   </a:t>
                </a:r>
                <a14:m>
                  <m:oMath xmlns:m="http://schemas.openxmlformats.org/officeDocument/2006/math"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52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…</a:t>
                </a:r>
              </a:p>
              <a:p>
                <a:pPr marL="0" indent="0" algn="ctr">
                  <a:buNone/>
                </a:pPr>
                <a:endParaRPr lang="fr-FR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4644008" cy="3240360"/>
              </a:xfrm>
              <a:blipFill rotWithShape="1">
                <a:blip r:embed="rId2"/>
                <a:stretch>
                  <a:fillRect t="-555" b="-1664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62939009-507F-4364-B029-4E4010825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1088" y="1836000"/>
            <a:ext cx="4248463" cy="428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4"/>
          <p:cNvCxnSpPr/>
          <p:nvPr/>
        </p:nvCxnSpPr>
        <p:spPr>
          <a:xfrm flipV="1">
            <a:off x="8100000" y="3960000"/>
            <a:ext cx="0" cy="1116000"/>
          </a:xfrm>
          <a:prstGeom prst="line">
            <a:avLst/>
          </a:prstGeom>
          <a:ln w="50800">
            <a:solidFill>
              <a:srgbClr val="FF99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275856" y="4509120"/>
                <a:ext cx="936104" cy="792088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fr-FR" sz="5400" b="1" i="1" smtClean="0">
                        <a:solidFill>
                          <a:srgbClr val="92D050"/>
                        </a:solidFill>
                        <a:latin typeface="Cambria Math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5400" b="1" i="1" smtClean="0">
                            <a:solidFill>
                              <a:srgbClr val="92D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b="1" i="1" smtClean="0">
                            <a:solidFill>
                              <a:srgbClr val="92D050"/>
                            </a:solidFill>
                            <a:latin typeface="Cambria Math"/>
                            <a:ea typeface="Cambria Math"/>
                          </a:rPr>
                          <m:t>𝝅</m:t>
                        </m:r>
                      </m:num>
                      <m:den>
                        <m:r>
                          <a:rPr lang="fr-FR" sz="5400" b="1" i="1" smtClean="0">
                            <a:solidFill>
                              <a:srgbClr val="92D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fr-FR" sz="4000" b="1" dirty="0" smtClean="0">
                    <a:solidFill>
                      <a:srgbClr val="92D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fr-FR" sz="4000" b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509120"/>
                <a:ext cx="936104" cy="792088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blipFill rotWithShape="1">
                <a:blip r:embed="rId4"/>
                <a:stretch>
                  <a:fillRect t="-6870" r="-1948" b="-1832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7812000" y="2952000"/>
                <a:ext cx="432392" cy="933954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800" b="1" i="1" smtClean="0">
                              <a:solidFill>
                                <a:srgbClr val="FF9933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2800" b="1" i="1" smtClean="0">
                                  <a:solidFill>
                                    <a:srgbClr val="FF9933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2800" b="1" i="1" smtClean="0">
                                  <a:solidFill>
                                    <a:srgbClr val="FF9933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e>
                          </m:rad>
                        </m:num>
                        <m:den>
                          <m:r>
                            <a:rPr lang="fr-FR" sz="2800" b="1" i="1" smtClean="0">
                              <a:solidFill>
                                <a:srgbClr val="FF9933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fr-FR" sz="2800" b="1" dirty="0">
                  <a:solidFill>
                    <a:srgbClr val="FF9933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2000" y="2952000"/>
                <a:ext cx="432392" cy="933954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blipFill rotWithShape="1">
                <a:blip r:embed="rId5"/>
                <a:stretch>
                  <a:fillRect l="-985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Arc 7"/>
          <p:cNvSpPr/>
          <p:nvPr/>
        </p:nvSpPr>
        <p:spPr>
          <a:xfrm rot="10800000">
            <a:off x="5328000" y="2448000"/>
            <a:ext cx="3240359" cy="3119624"/>
          </a:xfrm>
          <a:prstGeom prst="arc">
            <a:avLst>
              <a:gd name="adj1" fmla="val 10679427"/>
              <a:gd name="adj2" fmla="val 144659"/>
            </a:avLst>
          </a:prstGeom>
          <a:ln w="63500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35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62939009-507F-4364-B029-4E4010825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1088" y="1812153"/>
            <a:ext cx="4248463" cy="4281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N°10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4644008" cy="3672408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fr-FR" sz="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4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Si </a:t>
                </a:r>
                <a14:m>
                  <m:oMath xmlns:m="http://schemas.openxmlformats.org/officeDocument/2006/math"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fr-FR" sz="54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4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5400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5400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5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func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5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fr-FR" sz="54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fr-FR" sz="54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alors  </a:t>
                </a:r>
                <a14:m>
                  <m:oMath xmlns:m="http://schemas.openxmlformats.org/officeDocument/2006/math"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5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 algn="ctr">
                  <a:buNone/>
                </a:pPr>
                <a:endParaRPr lang="fr-FR" sz="11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4644008" cy="3672408"/>
              </a:xfrm>
              <a:blipFill rotWithShape="1">
                <a:blip r:embed="rId3"/>
                <a:stretch>
                  <a:fillRect b="-654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Connecteur droit 7"/>
          <p:cNvCxnSpPr/>
          <p:nvPr/>
        </p:nvCxnSpPr>
        <p:spPr>
          <a:xfrm flipH="1">
            <a:off x="6948264" y="4725144"/>
            <a:ext cx="1404000" cy="0"/>
          </a:xfrm>
          <a:prstGeom prst="line">
            <a:avLst/>
          </a:prstGeom>
          <a:ln w="50800">
            <a:solidFill>
              <a:srgbClr val="FF99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940152" y="4437112"/>
                <a:ext cx="936104" cy="513704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solidFill>
                            <a:srgbClr val="FF9933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fr-FR" sz="3200" b="1" i="1" smtClean="0">
                          <a:solidFill>
                            <a:srgbClr val="FF9933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fr-FR" sz="3200" b="1" i="1" smtClean="0">
                          <a:solidFill>
                            <a:srgbClr val="FF9933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fr-FR" sz="3200" b="1" i="1" smtClean="0">
                          <a:solidFill>
                            <a:srgbClr val="FF9933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fr-FR" sz="3200" b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4437112"/>
                <a:ext cx="936104" cy="513704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blipFill rotWithShape="1">
                <a:blip r:embed="rId4"/>
                <a:stretch>
                  <a:fillRect l="-194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275856" y="4907013"/>
                <a:ext cx="936104" cy="792088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fr-FR" sz="5200" b="1" i="1" smtClean="0">
                        <a:solidFill>
                          <a:srgbClr val="92D050"/>
                        </a:solidFill>
                        <a:latin typeface="Cambria Math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5200" b="1" i="1" smtClean="0">
                            <a:solidFill>
                              <a:srgbClr val="92D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5200" b="1" i="1" smtClean="0">
                            <a:solidFill>
                              <a:srgbClr val="92D050"/>
                            </a:solidFill>
                            <a:latin typeface="Cambria Math"/>
                            <a:ea typeface="Cambria Math"/>
                          </a:rPr>
                          <m:t>𝝅</m:t>
                        </m:r>
                      </m:num>
                      <m:den>
                        <m:r>
                          <a:rPr lang="fr-FR" sz="5200" b="1" i="1" smtClean="0">
                            <a:solidFill>
                              <a:srgbClr val="92D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fr-FR" sz="4000" b="1" dirty="0" smtClean="0">
                    <a:solidFill>
                      <a:srgbClr val="92D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endParaRPr lang="fr-FR" sz="4000" b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907013"/>
                <a:ext cx="936104" cy="792088"/>
              </a:xfrm>
              <a:prstGeom prst="wedgeRectCallout">
                <a:avLst>
                  <a:gd name="adj1" fmla="val -17346"/>
                  <a:gd name="adj2" fmla="val 50565"/>
                </a:avLst>
              </a:prstGeom>
              <a:blipFill rotWithShape="1">
                <a:blip r:embed="rId5"/>
                <a:stretch>
                  <a:fillRect t="-3817" b="-1603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Arc 9"/>
          <p:cNvSpPr/>
          <p:nvPr/>
        </p:nvSpPr>
        <p:spPr>
          <a:xfrm rot="5400000">
            <a:off x="5364000" y="2340000"/>
            <a:ext cx="3240359" cy="3132000"/>
          </a:xfrm>
          <a:prstGeom prst="arc">
            <a:avLst>
              <a:gd name="adj1" fmla="val 10679427"/>
              <a:gd name="adj2" fmla="val 144659"/>
            </a:avLst>
          </a:prstGeom>
          <a:ln w="63500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94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N°1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1000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66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100°</m:t>
                    </m:r>
                  </m:oMath>
                </a14:m>
                <a:r>
                  <a:rPr lang="fr-FR" sz="6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correspond-il à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6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fr-FR" sz="6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fr-FR" sz="6600" b="0" i="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66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rad ?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 r="-69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176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N°2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100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6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72°</m:t>
                    </m:r>
                  </m:oMath>
                </a14:m>
                <a:r>
                  <a:rPr lang="fr-FR" sz="6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correspond-il </a:t>
                </a:r>
                <a:r>
                  <a:rPr lang="fr-FR" sz="6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à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fr-FR" sz="6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fr-FR" sz="6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66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rad ?</a:t>
                </a:r>
                <a:endParaRPr lang="fr-FR" sz="66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 r="-549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769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N°3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fr-FR" sz="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Les </a:t>
                </a:r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nombres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19</m:t>
                        </m:r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sont-ils deux mesures 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radians d’un </a:t>
                </a:r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même angle 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?</a:t>
                </a:r>
                <a:endParaRPr lang="fr-FR" sz="6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 l="-206" r="-137" b="-5671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087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N°4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endParaRPr lang="fr-FR" sz="2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Les </a:t>
                </a:r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nombres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60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6000" b="0" i="1" smtClean="0">
                            <a:latin typeface="Cambria Math"/>
                            <a:ea typeface="Cambria Math" panose="02040503050406030204" pitchFamily="18" charset="0"/>
                          </a:rPr>
                          <m:t>44</m:t>
                        </m:r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6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sont-ils deux mesures 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en radians d’un </a:t>
                </a:r>
                <a:r>
                  <a:rPr lang="fr-FR" sz="6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même angle </a:t>
                </a:r>
                <a:r>
                  <a:rPr lang="fr-FR" sz="6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?</a:t>
                </a:r>
                <a:endParaRPr lang="fr-FR" sz="6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 l="-206" r="-137" b="-5482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071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N°5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2800" dirty="0" smtClean="0">
                  <a:latin typeface="Cambria Math"/>
                  <a:ea typeface="Cambria Math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6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cos</m:t>
                    </m:r>
                    <m:d>
                      <m:dPr>
                        <m:ctrlPr>
                          <a:rPr lang="fr-FR" sz="6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6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fr-FR" sz="66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6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fr-FR" sz="6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6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e>
                    </m:d>
                    <m:r>
                      <a:rPr lang="fr-FR" sz="6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6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>
                  <a:buNone/>
                </a:pPr>
                <a:endParaRPr lang="fr-FR" sz="1000" dirty="0" smtClean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099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N°6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2800" dirty="0" smtClean="0">
                  <a:latin typeface="Cambria Math"/>
                  <a:ea typeface="Cambria Math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66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s</m:t>
                    </m:r>
                    <m:r>
                      <m:rPr>
                        <m:sty m:val="p"/>
                      </m:rPr>
                      <a:rPr lang="fr-FR" sz="6600" b="0" i="0" smtClean="0">
                        <a:latin typeface="Cambria Math"/>
                        <a:ea typeface="Cambria Math" panose="02040503050406030204" pitchFamily="18" charset="0"/>
                      </a:rPr>
                      <m:t>in</m:t>
                    </m:r>
                    <m:d>
                      <m:dPr>
                        <m:ctrlPr>
                          <a:rPr lang="fr-FR" sz="66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66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6600" b="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fr-FR" sz="6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6600" b="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6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6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>
                  <a:buNone/>
                </a:pPr>
                <a:endParaRPr lang="fr-FR" sz="1000" dirty="0" smtClean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607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r-FR" sz="6600" b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N°7</a:t>
            </a:r>
            <a:endParaRPr lang="fr-FR" sz="6600" b="1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ln w="63500">
                <a:solidFill>
                  <a:srgbClr val="FF990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36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5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e>
                      <m:sup>
                        <m:r>
                          <a:rPr lang="fr-FR" sz="5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11</m:t>
                            </m:r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fr-FR" sz="5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5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fr-FR" sz="54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5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5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11</m:t>
                            </m:r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5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fr-FR" sz="5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5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…</a:t>
                </a:r>
              </a:p>
              <a:p>
                <a:pPr marL="0" indent="0">
                  <a:buNone/>
                </a:pPr>
                <a:endParaRPr lang="fr-FR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016" y="2276872"/>
                <a:ext cx="8820472" cy="3168352"/>
              </a:xfrm>
              <a:blipFill rotWithShape="1">
                <a:blip r:embed="rId2"/>
                <a:stretch>
                  <a:fillRect r="-206"/>
                </a:stretch>
              </a:blipFill>
              <a:ln w="63500">
                <a:solidFill>
                  <a:srgbClr val="FF990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880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940</TotalTime>
  <Words>632</Words>
  <Application>Microsoft Office PowerPoint</Application>
  <PresentationFormat>Affichage à l'écran (4:3)</PresentationFormat>
  <Paragraphs>99</Paragraphs>
  <Slides>24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Débit</vt:lpstr>
      <vt:lpstr>Trigonométrie Série 13</vt:lpstr>
      <vt:lpstr>Présentation PowerPoint</vt:lpstr>
      <vt:lpstr>N°1</vt:lpstr>
      <vt:lpstr>N°2</vt:lpstr>
      <vt:lpstr>N°3</vt:lpstr>
      <vt:lpstr>N°4</vt:lpstr>
      <vt:lpstr>N°5</vt:lpstr>
      <vt:lpstr>N°6</vt:lpstr>
      <vt:lpstr>N°7</vt:lpstr>
      <vt:lpstr>N°8</vt:lpstr>
      <vt:lpstr>N°9</vt:lpstr>
      <vt:lpstr>N°10</vt:lpstr>
      <vt:lpstr>Correction</vt:lpstr>
      <vt:lpstr>N°1</vt:lpstr>
      <vt:lpstr>N°2</vt:lpstr>
      <vt:lpstr>N°3</vt:lpstr>
      <vt:lpstr>N°4</vt:lpstr>
      <vt:lpstr>N°5</vt:lpstr>
      <vt:lpstr>N°6</vt:lpstr>
      <vt:lpstr>N°7</vt:lpstr>
      <vt:lpstr>N°8</vt:lpstr>
      <vt:lpstr>N°9</vt:lpstr>
      <vt:lpstr>N°10</vt:lpstr>
      <vt:lpstr>Fin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Trigonométrie-1ère</dc:title>
  <dc:creator>véro</dc:creator>
  <cp:lastModifiedBy>auderi</cp:lastModifiedBy>
  <cp:revision>165</cp:revision>
  <dcterms:created xsi:type="dcterms:W3CDTF">2017-06-06T15:31:06Z</dcterms:created>
  <dcterms:modified xsi:type="dcterms:W3CDTF">2020-01-27T13:46:13Z</dcterms:modified>
</cp:coreProperties>
</file>